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57" r:id="rId3"/>
    <p:sldId id="258" r:id="rId4"/>
    <p:sldId id="274" r:id="rId5"/>
    <p:sldId id="265" r:id="rId6"/>
    <p:sldId id="266" r:id="rId7"/>
    <p:sldId id="272" r:id="rId8"/>
    <p:sldId id="259" r:id="rId9"/>
    <p:sldId id="262" r:id="rId10"/>
    <p:sldId id="263" r:id="rId11"/>
    <p:sldId id="273" r:id="rId12"/>
    <p:sldId id="264" r:id="rId13"/>
    <p:sldId id="267" r:id="rId14"/>
    <p:sldId id="268" r:id="rId15"/>
    <p:sldId id="275" r:id="rId16"/>
    <p:sldId id="269" r:id="rId17"/>
    <p:sldId id="271" r:id="rId18"/>
    <p:sldId id="270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14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C5CEB3-DD92-4B55-9632-A13165FFA023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15EC7A-3287-44AE-9FD7-56A545AC06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73052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15EC7A-3287-44AE-9FD7-56A545AC062B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98165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8BEBB-A064-42E8-B597-3E54BB86ED7A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E5002-F679-485B-B73F-ACA558B144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1762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8BEBB-A064-42E8-B597-3E54BB86ED7A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E5002-F679-485B-B73F-ACA558B144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6153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8BEBB-A064-42E8-B597-3E54BB86ED7A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E5002-F679-485B-B73F-ACA558B144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8312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8BEBB-A064-42E8-B597-3E54BB86ED7A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E5002-F679-485B-B73F-ACA558B144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0568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8BEBB-A064-42E8-B597-3E54BB86ED7A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E5002-F679-485B-B73F-ACA558B144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5016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8BEBB-A064-42E8-B597-3E54BB86ED7A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E5002-F679-485B-B73F-ACA558B144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6126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8BEBB-A064-42E8-B597-3E54BB86ED7A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E5002-F679-485B-B73F-ACA558B144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2907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8BEBB-A064-42E8-B597-3E54BB86ED7A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E5002-F679-485B-B73F-ACA558B144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7641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8BEBB-A064-42E8-B597-3E54BB86ED7A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E5002-F679-485B-B73F-ACA558B144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7001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8BEBB-A064-42E8-B597-3E54BB86ED7A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E5002-F679-485B-B73F-ACA558B144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170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8BEBB-A064-42E8-B597-3E54BB86ED7A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E5002-F679-485B-B73F-ACA558B144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260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A8BEBB-A064-42E8-B597-3E54BB86ED7A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AE5002-F679-485B-B73F-ACA558B144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120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/index.php?title=%D0%9F%D1%80%D0%BE%D0%B2%D0%B8%D0%B7%D0%BE%D1%80%D0%BD%D0%B0%D1%8F_%D0%BC%D0%BE%D0%B7%D0%BE%D0%BB%D1%8C&amp;action=edit&amp;redlink=1" TargetMode="External"/><Relationship Id="rId13" Type="http://schemas.openxmlformats.org/officeDocument/2006/relationships/hyperlink" Target="https://ru.wikipedia.org/wiki/%D0%A0%D0%B5%D0%BD%D1%82%D0%B3%D0%B5%D0%BD%D0%BE%D0%B3%D1%80%D0%B0%D0%BC%D0%BC%D0%B0" TargetMode="External"/><Relationship Id="rId3" Type="http://schemas.openxmlformats.org/officeDocument/2006/relationships/hyperlink" Target="https://ru.wikipedia.org/wiki/%D0%A0%D0%B5%D0%B3%D0%B5%D0%BD%D0%B5%D1%80%D0%B0%D1%86%D0%B8%D1%8F" TargetMode="External"/><Relationship Id="rId7" Type="http://schemas.openxmlformats.org/officeDocument/2006/relationships/hyperlink" Target="https://ru.wikipedia.org/wiki/%D0%A1%D0%BE%D0%B5%D0%B4%D0%B8%D0%BD%D0%B8%D1%82%D0%B5%D0%BB%D1%8C%D0%BD%D0%B0%D1%8F_%D1%82%D0%BA%D0%B0%D0%BD%D1%8C" TargetMode="External"/><Relationship Id="rId12" Type="http://schemas.openxmlformats.org/officeDocument/2006/relationships/hyperlink" Target="https://ru.wikipedia.org/wiki/%D0%AD%D0%BD%D0%B4%D0%BE%D1%81%D1%82" TargetMode="External"/><Relationship Id="rId2" Type="http://schemas.openxmlformats.org/officeDocument/2006/relationships/hyperlink" Target="https://ru.wikipedia.org/wiki/%D0%9B%D0%B0%D1%82%D0%B8%D0%BD%D1%81%D0%BA%D0%B8%D0%B9_%D1%8F%D0%B7%D1%8B%D0%B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9F%D0%B5%D1%80%D0%B5%D0%BB%D0%BE%D0%BC%D1%8B_%D0%BA%D0%BE%D1%81%D1%82%D0%B5%D0%B9" TargetMode="External"/><Relationship Id="rId11" Type="http://schemas.openxmlformats.org/officeDocument/2006/relationships/hyperlink" Target="https://ru.wikipedia.org/wiki/%D0%9D%D0%B0%D0%B4%D0%BA%D0%BE%D1%81%D1%82%D0%BD%D0%B8%D1%86%D0%B0" TargetMode="External"/><Relationship Id="rId5" Type="http://schemas.openxmlformats.org/officeDocument/2006/relationships/hyperlink" Target="https://ru.wikipedia.org/wiki/%D0%9A%D0%BE%D1%81%D1%82%D1%8C" TargetMode="External"/><Relationship Id="rId10" Type="http://schemas.openxmlformats.org/officeDocument/2006/relationships/hyperlink" Target="https://ru.wikipedia.org/wiki/%D0%A5%D1%80%D1%8F%D1%89%D0%B5%D0%B2%D0%B0%D1%8F_%D1%82%D0%BA%D0%B0%D0%BD%D1%8C" TargetMode="External"/><Relationship Id="rId4" Type="http://schemas.openxmlformats.org/officeDocument/2006/relationships/hyperlink" Target="https://ru.wikipedia.org/wiki/%D0%9A%D0%BE%D1%81%D1%82%D0%BD%D0%B0%D1%8F_%D1%82%D0%BA%D0%B0%D0%BD%D1%8C" TargetMode="External"/><Relationship Id="rId9" Type="http://schemas.openxmlformats.org/officeDocument/2006/relationships/hyperlink" Target="https://ru.wikipedia.org/w/index.php?title=%D0%9E%D1%81%D1%82%D0%B5%D0%BE%D0%B8%D0%B4%D0%BD%D0%B0%D1%8F_%D1%82%D0%BA%D0%B0%D0%BD%D1%8C&amp;action=edit&amp;redlink=1" TargetMode="External"/><Relationship Id="rId14" Type="http://schemas.openxmlformats.org/officeDocument/2006/relationships/hyperlink" Target="https://ru.wikipedia.org/wiki/%D0%9A%D0%B0%D0%BB%D1%8C%D1%86%D0%B8%D1%84%D0%B8%D0%BA%D0%B0%D1%86%D0%B8%D1%8F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06170" y="2110588"/>
            <a:ext cx="7555117" cy="12231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ru-RU" sz="3200" b="1" kern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Лекция 8. 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ru-RU" sz="3200" b="1" kern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Тема: «Патологическая регенерация»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68853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791073" cy="72129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/>
              <a:t>Сравнение механизмов </a:t>
            </a:r>
            <a:r>
              <a:rPr lang="ru-RU" sz="2400" b="1" dirty="0" err="1" smtClean="0"/>
              <a:t>гипо</a:t>
            </a:r>
            <a:r>
              <a:rPr lang="ru-RU" sz="2400" b="1" dirty="0" smtClean="0"/>
              <a:t> и </a:t>
            </a:r>
            <a:r>
              <a:rPr lang="ru-RU" sz="2400" b="1" dirty="0" err="1" smtClean="0"/>
              <a:t>гипорегенерации</a:t>
            </a:r>
            <a:r>
              <a:rPr lang="ru-RU" sz="2400" b="1" dirty="0" smtClean="0"/>
              <a:t> </a:t>
            </a:r>
            <a:endParaRPr lang="ru-RU" sz="24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2587" y="1086417"/>
            <a:ext cx="6324903" cy="4743677"/>
          </a:xfrm>
        </p:spPr>
      </p:pic>
    </p:spTree>
    <p:extLst>
      <p:ext uri="{BB962C8B-B14F-4D97-AF65-F5344CB8AC3E}">
        <p14:creationId xmlns:p14="http://schemas.microsoft.com/office/powerpoint/2010/main" val="12631691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Эвентрация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302327"/>
            <a:ext cx="7711786" cy="487463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5999" y="1997839"/>
            <a:ext cx="550025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воспаление раны;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нагноение шва;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несоблюдение диеты;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сахарный диабет;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атрофия мышц брюшной стенки;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неправильно зашитая рана;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тампонирование брюшной полости через рану;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повышенная физическая нагрузка сразу после операции.</a:t>
            </a:r>
            <a:endParaRPr lang="ru-RU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62748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Гипорегенерация</a:t>
            </a:r>
            <a:endParaRPr lang="ru-RU" dirty="0"/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897" y="1939986"/>
            <a:ext cx="2734147" cy="1655625"/>
          </a:xfr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1345" y="1819746"/>
            <a:ext cx="4193177" cy="347247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65" y="3844908"/>
            <a:ext cx="4540388" cy="2578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388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Гиперрегенерация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4688" y="1309577"/>
            <a:ext cx="7890661" cy="5453361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err="1"/>
              <a:t>Ко́стная</a:t>
            </a:r>
            <a:r>
              <a:rPr lang="ru-RU" b="1" dirty="0"/>
              <a:t> </a:t>
            </a:r>
            <a:r>
              <a:rPr lang="ru-RU" b="1" dirty="0" err="1"/>
              <a:t>мозо́ль</a:t>
            </a:r>
            <a:r>
              <a:rPr lang="ru-RU" dirty="0"/>
              <a:t> (</a:t>
            </a:r>
            <a:r>
              <a:rPr lang="ru-RU" dirty="0">
                <a:hlinkClick r:id="rId2" tooltip="Латинский язык"/>
              </a:rPr>
              <a:t>лат.</a:t>
            </a:r>
            <a:r>
              <a:rPr lang="ru-RU" dirty="0"/>
              <a:t> </a:t>
            </a:r>
            <a:r>
              <a:rPr lang="ru-RU" i="1" dirty="0" err="1"/>
              <a:t>callus</a:t>
            </a:r>
            <a:r>
              <a:rPr lang="ru-RU" dirty="0"/>
              <a:t>) — структура, образующаяся в ходе </a:t>
            </a:r>
            <a:r>
              <a:rPr lang="ru-RU" dirty="0">
                <a:hlinkClick r:id="rId3" tooltip="Регенерация"/>
              </a:rPr>
              <a:t>регенерации</a:t>
            </a:r>
            <a:r>
              <a:rPr lang="ru-RU" dirty="0"/>
              <a:t> </a:t>
            </a:r>
            <a:r>
              <a:rPr lang="ru-RU" dirty="0">
                <a:hlinkClick r:id="rId4" tooltip="Костная ткань"/>
              </a:rPr>
              <a:t>костной ткани</a:t>
            </a:r>
            <a:r>
              <a:rPr lang="ru-RU" dirty="0"/>
              <a:t> после нарушения целостности </a:t>
            </a:r>
            <a:r>
              <a:rPr lang="ru-RU" dirty="0">
                <a:hlinkClick r:id="rId5" tooltip="Кость"/>
              </a:rPr>
              <a:t>кости</a:t>
            </a:r>
            <a:r>
              <a:rPr lang="ru-RU" dirty="0"/>
              <a:t> при нормальном течении процесса заживления </a:t>
            </a:r>
            <a:r>
              <a:rPr lang="ru-RU" dirty="0">
                <a:hlinkClick r:id="rId6" tooltip="Переломы костей"/>
              </a:rPr>
              <a:t>перелома</a:t>
            </a:r>
            <a:r>
              <a:rPr lang="ru-RU" dirty="0"/>
              <a:t>; она представляет собой </a:t>
            </a:r>
            <a:r>
              <a:rPr lang="ru-RU" dirty="0">
                <a:hlinkClick r:id="rId7" tooltip="Соединительная ткань"/>
              </a:rPr>
              <a:t>соединительную ткань</a:t>
            </a:r>
            <a:r>
              <a:rPr lang="ru-RU" dirty="0"/>
              <a:t>, образующуюся в месте перелома. </a:t>
            </a:r>
          </a:p>
          <a:p>
            <a:r>
              <a:rPr lang="ru-RU" dirty="0"/>
              <a:t>Вначале образуется соединительнотканная </a:t>
            </a:r>
            <a:r>
              <a:rPr lang="ru-RU" dirty="0">
                <a:hlinkClick r:id="rId8" tooltip="Провизорная мозоль (страница отсутствует)"/>
              </a:rPr>
              <a:t>провизорная мозоль</a:t>
            </a:r>
            <a:r>
              <a:rPr lang="ru-RU" dirty="0"/>
              <a:t>, к концу первой недели образуется </a:t>
            </a:r>
            <a:r>
              <a:rPr lang="ru-RU" dirty="0">
                <a:hlinkClick r:id="rId9" tooltip="Остеоидная ткань (страница отсутствует)"/>
              </a:rPr>
              <a:t>остеоидная ткань</a:t>
            </a:r>
            <a:r>
              <a:rPr lang="ru-RU" dirty="0"/>
              <a:t>, которая превращается либо непосредственно в костную, либо сначала в </a:t>
            </a:r>
            <a:r>
              <a:rPr lang="ru-RU" dirty="0">
                <a:hlinkClick r:id="rId10" tooltip="Хрящевая ткань"/>
              </a:rPr>
              <a:t>хрящевую</a:t>
            </a:r>
            <a:r>
              <a:rPr lang="ru-RU" dirty="0"/>
              <a:t>, а затем в костную. Мозоль возникает из костеобразующих клеток </a:t>
            </a:r>
            <a:r>
              <a:rPr lang="ru-RU" dirty="0">
                <a:hlinkClick r:id="rId11" tooltip="Надкостница"/>
              </a:rPr>
              <a:t>надкостницы</a:t>
            </a:r>
            <a:r>
              <a:rPr lang="ru-RU" dirty="0"/>
              <a:t> и </a:t>
            </a:r>
            <a:r>
              <a:rPr lang="ru-RU" dirty="0" err="1">
                <a:hlinkClick r:id="rId12" tooltip="Эндост"/>
              </a:rPr>
              <a:t>эндоста</a:t>
            </a:r>
            <a:r>
              <a:rPr lang="ru-RU" dirty="0"/>
              <a:t>. Образование костной мозоли играет важную роль в процессе срастания поврежденной кости. Костная мозоль, представляющая на </a:t>
            </a:r>
            <a:r>
              <a:rPr lang="ru-RU" dirty="0">
                <a:hlinkClick r:id="rId13" tooltip="Рентгенограмма"/>
              </a:rPr>
              <a:t>рентгенограмме</a:t>
            </a:r>
            <a:r>
              <a:rPr lang="ru-RU" dirty="0"/>
              <a:t> слегка затемненную область, в конце концов </a:t>
            </a:r>
            <a:r>
              <a:rPr lang="ru-RU" dirty="0" err="1">
                <a:hlinkClick r:id="rId14" tooltip="Кальцификация"/>
              </a:rPr>
              <a:t>кальцифицируется</a:t>
            </a:r>
            <a:r>
              <a:rPr lang="ru-RU" dirty="0"/>
              <a:t> и моделируется. </a:t>
            </a:r>
          </a:p>
          <a:p>
            <a:r>
              <a:rPr lang="ru-RU" dirty="0"/>
              <a:t>Костная мозоль перестраивается в нормальную кость примерно за один год.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13722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Перелом плечевой кости с образованием костной мозоли</a:t>
            </a:r>
            <a:endParaRPr lang="ru-RU" sz="4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1609204"/>
            <a:ext cx="2568732" cy="4039915"/>
          </a:xfrm>
        </p:spPr>
      </p:pic>
    </p:spTree>
    <p:extLst>
      <p:ext uri="{BB962C8B-B14F-4D97-AF65-F5344CB8AC3E}">
        <p14:creationId xmlns:p14="http://schemas.microsoft.com/office/powerpoint/2010/main" val="1886488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поис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4836" y="-640508"/>
            <a:ext cx="5013449" cy="7304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18899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49" y="365126"/>
            <a:ext cx="8198479" cy="1325563"/>
          </a:xfrm>
        </p:spPr>
        <p:txBody>
          <a:bodyPr>
            <a:noAutofit/>
          </a:bodyPr>
          <a:lstStyle/>
          <a:p>
            <a:pPr lvl="0" algn="ctr"/>
            <a:r>
              <a:rPr lang="ru-RU" sz="4000" b="1" dirty="0"/>
              <a:t>Метаплазия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/>
              <a:t>Метаплазия – </a:t>
            </a:r>
            <a:r>
              <a:rPr lang="ru-RU" dirty="0"/>
              <a:t>переход одного вида ткани в другой, родственный ей вид. </a:t>
            </a:r>
            <a:br>
              <a:rPr lang="ru-RU" dirty="0"/>
            </a:br>
            <a:r>
              <a:rPr lang="ru-RU" dirty="0"/>
              <a:t>Возникает в тканях с лабильными клетками (быстро обновляющимися).</a:t>
            </a:r>
            <a:br>
              <a:rPr lang="ru-RU" dirty="0"/>
            </a:br>
            <a:r>
              <a:rPr lang="ru-RU" b="1" i="1" dirty="0"/>
              <a:t>Прямая </a:t>
            </a:r>
            <a:r>
              <a:rPr lang="ru-RU" b="1" dirty="0"/>
              <a:t>– </a:t>
            </a:r>
            <a:r>
              <a:rPr lang="ru-RU" dirty="0"/>
              <a:t>без предварительной пролиферации. Так фибробласты могут трансформироваться в </a:t>
            </a:r>
            <a:r>
              <a:rPr lang="ru-RU" dirty="0" err="1"/>
              <a:t>хондробласты</a:t>
            </a:r>
            <a:r>
              <a:rPr lang="ru-RU" dirty="0"/>
              <a:t> и </a:t>
            </a:r>
            <a:r>
              <a:rPr lang="ru-RU" dirty="0" err="1"/>
              <a:t>остеоблосты</a:t>
            </a:r>
            <a:r>
              <a:rPr lang="ru-RU" dirty="0"/>
              <a:t> и продуцируют хрящ или кость, где этого в норме не должно быть. Это встречается при организации спаек плевральной полости, спаек перикарда. Появление костной ткани в очаге Гона.</a:t>
            </a:r>
            <a:br>
              <a:rPr lang="ru-RU" dirty="0"/>
            </a:br>
            <a:r>
              <a:rPr lang="ru-RU" b="1" i="1" dirty="0"/>
              <a:t>Непрямая –</a:t>
            </a:r>
            <a:r>
              <a:rPr lang="ru-RU" dirty="0"/>
              <a:t> трансформации предшествует пролиферация. Затем наступает дифференцировка, на уровне которой обнаруживаются «ошибки». </a:t>
            </a:r>
            <a:br>
              <a:rPr lang="ru-RU" dirty="0"/>
            </a:b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00179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365126"/>
            <a:ext cx="7886700" cy="5811837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Примером является метаплазия бронхиального эпителия в многослойный плоский при хроническом воспалении или раздражении. </a:t>
            </a:r>
          </a:p>
          <a:p>
            <a:r>
              <a:rPr lang="ru-RU" dirty="0"/>
              <a:t>Аналогичные изменения возникают при формировании камней в выводных протоках слюнных желез, в желчных путях.</a:t>
            </a:r>
          </a:p>
          <a:p>
            <a:r>
              <a:rPr lang="ru-RU" dirty="0"/>
              <a:t>Появляющийся многослойный плоский эпителий более устойчивый и прочный, способен выдержать большие нагрузки со стороны внешних факторов. </a:t>
            </a:r>
          </a:p>
          <a:p>
            <a:pPr lvl="0"/>
            <a:r>
              <a:rPr lang="ru-RU" dirty="0"/>
              <a:t>Однако этот процесс сопровождается утратой естественного качества нормальной выстилки (секреция слизи, обеспечение скольжения желчи). </a:t>
            </a:r>
          </a:p>
          <a:p>
            <a:pPr lvl="0"/>
            <a:r>
              <a:rPr lang="ru-RU" dirty="0"/>
              <a:t>А если условия, предрасполагающие к метаплазии, сохраняются, то с течением времени они могут привести к </a:t>
            </a:r>
            <a:r>
              <a:rPr lang="ru-RU" b="1" dirty="0"/>
              <a:t>малигнизации ткани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84503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66508" y="365126"/>
            <a:ext cx="2230583" cy="1325563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Гистологическая картина метаплазии пищевода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Барретта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Крупные окрашенные в голубой цвет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альциановым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голубым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dirty="0" err="1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муцинпродуцирующими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клетками, который образует ворсинчатые складки с включением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бокалоподобных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клеток – специализированная столбчатая кишечная метаплазия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1836611"/>
            <a:ext cx="4606026" cy="3446114"/>
          </a:xfrm>
        </p:spPr>
      </p:pic>
      <p:sp>
        <p:nvSpPr>
          <p:cNvPr id="3" name="Прямоугольник 2"/>
          <p:cNvSpPr/>
          <p:nvPr/>
        </p:nvSpPr>
        <p:spPr>
          <a:xfrm>
            <a:off x="628650" y="3851564"/>
            <a:ext cx="726844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АДЕНОКАРЦИНОМА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ФОНЕ ПИЩЕВОДА БАРРЕТТА</a:t>
            </a:r>
          </a:p>
          <a:p>
            <a:pPr algn="just"/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Большинство патологов считают, что риск развития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аденокарциномы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имеет не только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интестинальная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метаплазия с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бокалоподобными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клетками, </a:t>
            </a:r>
            <a:r>
              <a:rPr lang="ru-RU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цилиндрические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небокалоподобные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клетки, которые несут молекулярные и</a:t>
            </a:r>
            <a:r>
              <a:rPr lang="ru-RU" dirty="0">
                <a:solidFill>
                  <a:srgbClr val="333333"/>
                </a:solidFill>
                <a:latin typeface="Montserrat Regular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генетические признаки неоплазии </a:t>
            </a:r>
            <a:endParaRPr lang="ru-RU" b="0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11908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0367" y="221762"/>
            <a:ext cx="8356349" cy="6408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Патологическая регенерация - это извращение регенерационного процесса, нарушение смены фаз пролиферации и дифференцировки,</a:t>
            </a:r>
            <a:r>
              <a:rPr lang="ru-RU" sz="2000" b="1" i="1" dirty="0" smtClean="0">
                <a:solidFill>
                  <a:srgbClr val="FF0000"/>
                </a:solidFill>
              </a:rPr>
              <a:t> а также 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неадекватная </a:t>
            </a: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скорость/объем реакций регенерации.</a:t>
            </a: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Патологическая регенерация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проявляется в избыточном или недостаточном образовании регенерирующей ткани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Например; </a:t>
            </a:r>
            <a:r>
              <a:rPr lang="ru-RU" sz="2000" b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гипер</a:t>
            </a:r>
            <a:r>
              <a:rPr lang="ru-RU" sz="20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или </a:t>
            </a:r>
            <a:r>
              <a:rPr lang="ru-RU" sz="2000" b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гипорегенерация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Примерами ее могут служить образование келоидных рубцов, избыточная регенерация периферических нервов (травматические невромы), избыточное образование костной мозоли при срастании перелома, вялое заживление ран (хронические трофические язвы голени в результате венозного застоя) и др.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Неблагополучная </a:t>
            </a:r>
            <a:r>
              <a:rPr lang="ru-RU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репаративная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регенерация, возникающая под воздействием внутренних или внешних факторов.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Виды патологической регенерации:</a:t>
            </a:r>
            <a:endParaRPr lang="ru-RU" sz="2000" b="1" dirty="0" smtClean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0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Недостаточная (</a:t>
            </a:r>
            <a:r>
              <a:rPr lang="ru-RU" sz="2000" b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гипорегенерация</a:t>
            </a:r>
            <a:r>
              <a:rPr lang="ru-RU" sz="20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)– </a:t>
            </a:r>
            <a:endParaRPr lang="ru-RU" sz="2000" b="1" dirty="0" smtClean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0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Избыточная (</a:t>
            </a:r>
            <a:r>
              <a:rPr lang="ru-RU" sz="2000" b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гиперрегенерация</a:t>
            </a:r>
            <a:r>
              <a:rPr lang="ru-RU" sz="20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000" b="1" dirty="0" smtClean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0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Извращенная (метаплазия)</a:t>
            </a:r>
            <a:endParaRPr lang="ru-RU" sz="2000" b="1" dirty="0" smtClean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8037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69133" y="407406"/>
            <a:ext cx="7514375" cy="68696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Недостаточная (</a:t>
            </a:r>
            <a:r>
              <a:rPr lang="ru-RU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гипорегенерация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)–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страдает первая фаза регенерации – пролиферация, фаза дифференцировки наступает рано и преобладает.</a:t>
            </a:r>
            <a:endParaRPr lang="ru-RU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Избыточная (</a:t>
            </a:r>
            <a:r>
              <a:rPr lang="ru-RU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гиперрегенерация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–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возникает при обильной пролиферации фибробластов и других соединительнотканных элементов. </a:t>
            </a:r>
            <a:endParaRPr lang="ru-RU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Накопление больших количеств коллагена может привести к образованию 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келоида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Отклонением при заживлении ран является также образование избыточной грануляционной ткани, которая выдавливается на уровне окружающей кожи и блокирует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реэпителизацию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Этот процесс называется 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избыточной грануляцией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или образованием 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дикого мяса.</a:t>
            </a:r>
            <a:endParaRPr lang="ru-RU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3"/>
              <a:tabLst>
                <a:tab pos="457200" algn="l"/>
              </a:tabLs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Метаплазия – 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переход одного вида ткани в другой, родственный ей вид. 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ru-RU" sz="1600" dirty="0">
                <a:latin typeface="Arial Black" panose="020B0A04020102020204" pitchFamily="34" charset="0"/>
              </a:rPr>
              <a:t>Возникает в тканях с лабильными клетками (быстро обновляющимися</a:t>
            </a:r>
            <a:r>
              <a:rPr lang="ru-RU" sz="1600" dirty="0" smtClean="0">
                <a:latin typeface="Arial Black" panose="020B0A04020102020204" pitchFamily="34" charset="0"/>
              </a:rPr>
              <a:t>).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ru-RU" sz="1600" dirty="0" smtClean="0">
                <a:latin typeface="Arial Black" panose="020B0A04020102020204" pitchFamily="34" charset="0"/>
              </a:rPr>
              <a:t>Например: образование многослойного плоского эпителия на месте однослойного двурядного эпителия мочевого пузыря (</a:t>
            </a:r>
            <a:r>
              <a:rPr lang="ru-RU" sz="1600" dirty="0" err="1" smtClean="0">
                <a:latin typeface="Arial Black" panose="020B0A04020102020204" pitchFamily="34" charset="0"/>
              </a:rPr>
              <a:t>уротелия</a:t>
            </a:r>
            <a:r>
              <a:rPr lang="ru-RU" sz="1600" dirty="0" smtClean="0">
                <a:latin typeface="Arial Black" panose="020B0A04020102020204" pitchFamily="34" charset="0"/>
              </a:rPr>
              <a:t>)</a:t>
            </a:r>
            <a:endParaRPr lang="ru-RU" sz="1600" dirty="0">
              <a:latin typeface="Arial Black" panose="020B0A040201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3"/>
              <a:tabLst>
                <a:tab pos="457200" algn="l"/>
              </a:tabLst>
            </a:pP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98624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резентация на тему: &quot;АОУ СПО ТО «Тюменский медицинский колледж» Автор:  Анкушева Л.П.&quot;. Скачать бесплатно и без регистрации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018" y="-5845"/>
            <a:ext cx="7304520" cy="5478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5190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2727" y="221673"/>
            <a:ext cx="7661565" cy="62037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Аналогичные изменения возникают при формировании камней в выводных протоках слюнных желез, в желчных путях.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Появляющийся многослойный плоский эпителий более устойчивый и прочный, способен выдержать большие нагрузки со стороны внешних факторов. 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Однако этот процесс сопровождается утратой естественного качества нормальной выстилки (секреция слизи, обеспечение скольжения желчи). 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 если условия, предрасполагающие к метаплазии, сохраняются, то с течением времени они могут привести к 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малигнизации ткани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Заживление ран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После нейтрализации повреждающих факторов начинается восстановление поврежденной ткани. В зависимости от характера раны, глубины повреждений восстановление идет через регенерацию паренхиматозных клеток, либо замещением дефекта рубцовой тканью.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75715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61315" y="389299"/>
            <a:ext cx="7921782" cy="632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Выделяют четыре вида ран по Давыдовскому:</a:t>
            </a:r>
            <a:endParaRPr lang="ru-RU" sz="2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914400" algn="l"/>
              </a:tabLst>
            </a:pPr>
            <a:r>
              <a:rPr lang="ru-RU" sz="20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Непосредственное закрытие дефекта </a:t>
            </a:r>
            <a:r>
              <a:rPr lang="ru-RU" sz="2000" i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эптелизацией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простейшее заживление через </a:t>
            </a:r>
            <a:r>
              <a:rPr lang="ru-RU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наползание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пролиферирующего эпителия на рану и закрытие его сплошным слоем (слизистые оболочки, роговица глаза).</a:t>
            </a:r>
            <a:endParaRPr lang="ru-RU" sz="2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914400" algn="l"/>
              </a:tabLst>
            </a:pPr>
            <a:r>
              <a:rPr lang="ru-RU" sz="20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Заживление под струпом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заживление мелких ран, на поверхности которых быстро возникает подсыхающая корочка (струп) из свернувшейся крови и лимфы. Эпидермис </a:t>
            </a:r>
            <a:r>
              <a:rPr lang="ru-RU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подростает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под струп, который отпадает на 3-5 сутки.</a:t>
            </a:r>
            <a:endParaRPr lang="ru-RU" sz="2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914400" algn="l"/>
              </a:tabLst>
            </a:pPr>
            <a:r>
              <a:rPr lang="ru-RU" sz="20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Заживление первичным натяжением 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заживают чистые раны, т.е. не загрязненные микробами. К ним относятся хирургические раны. Непременным условием заживления является соприкосновение краев раны, или их расхождение не более сем на 1 см, края раны должны быть гладкими. Происходит склеивание краев раны фибрином с последующим очищением раны от </a:t>
            </a:r>
            <a:r>
              <a:rPr lang="ru-RU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некротизированных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тканей. После очищения рана заполняется грануляциями, далее грануляции созревают и образуется тонкий рубец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93514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06582" y="526473"/>
            <a:ext cx="8132618" cy="27269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914400" algn="l"/>
              </a:tabLst>
            </a:pPr>
            <a:r>
              <a:rPr lang="ru-RU" sz="20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Заживление ран вторичным натяжением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происходит через нагноение или через грануляционную ткань. Так заживают раны, загрязненные микробами, и раны, края которых отстоят друг от друга более чем на 1 см, имеются неровные края. Грануляционная ткань представляет собой регенерат соединительной ткани. Богатой сосудами капиллярного типа и пролиферирующими клетками соединительной ткани. Созревание грануляций заканчивается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формировнаием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рубца.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83842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290637"/>
            <a:ext cx="7620000" cy="427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5578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/>
              <a:t>Образование многослойного плоского эпителия на месте многорядного эпителия бронхов</a:t>
            </a:r>
            <a:endParaRPr lang="ru-RU" sz="20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1440873"/>
            <a:ext cx="8347312" cy="4684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01844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269</TotalTime>
  <Words>970</Words>
  <Application>Microsoft Office PowerPoint</Application>
  <PresentationFormat>Экран (4:3)</PresentationFormat>
  <Paragraphs>61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6" baseType="lpstr">
      <vt:lpstr>Arial</vt:lpstr>
      <vt:lpstr>Arial Black</vt:lpstr>
      <vt:lpstr>Calibri</vt:lpstr>
      <vt:lpstr>Calibri Light</vt:lpstr>
      <vt:lpstr>Montserrat Regular</vt:lpstr>
      <vt:lpstr>Symbol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Образование многослойного плоского эпителия на месте многорядного эпителия бронхов</vt:lpstr>
      <vt:lpstr>Сравнение механизмов гипо и гипорегенерации </vt:lpstr>
      <vt:lpstr>Эвентрация</vt:lpstr>
      <vt:lpstr>Гипорегенерация</vt:lpstr>
      <vt:lpstr>Гиперрегенерация</vt:lpstr>
      <vt:lpstr>Перелом плечевой кости с образованием костной мозоли</vt:lpstr>
      <vt:lpstr>Презентация PowerPoint</vt:lpstr>
      <vt:lpstr>Метаплазия</vt:lpstr>
      <vt:lpstr>Презентация PowerPoint</vt:lpstr>
      <vt:lpstr>             Гистологическая картина метаплазии пищевода Барретта. Крупные окрашенные в голубой цвет альциановым голубым; муцинпродуцирующими клетками, который образует ворсинчатые складки с включением бокалоподобных клеток – специализированная столбчатая кишечная метаплазия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Шалахметова Тамара</dc:creator>
  <cp:lastModifiedBy>User</cp:lastModifiedBy>
  <cp:revision>32</cp:revision>
  <dcterms:created xsi:type="dcterms:W3CDTF">2020-03-04T06:14:57Z</dcterms:created>
  <dcterms:modified xsi:type="dcterms:W3CDTF">2021-03-15T05:35:19Z</dcterms:modified>
</cp:coreProperties>
</file>